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https://www.kaggle.com/datasets/xiyuanwu/taxicab-industry-dataset" TargetMode="External" Type="http://schemas.openxmlformats.org/officeDocument/2006/relationships/hyperlink"/><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733924" y="6971250"/>
            <a:ext cx="21755848" cy="4174349"/>
            <a:chOff x="0" y="0"/>
            <a:chExt cx="7796805" cy="1495993"/>
          </a:xfrm>
        </p:grpSpPr>
        <p:sp>
          <p:nvSpPr>
            <p:cNvPr name="Freeform 4" id="4"/>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5" id="5"/>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6" id="6"/>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3"/>
            <a:stretch>
              <a:fillRect l="0" t="-144363" r="-9035" b="-20568"/>
            </a:stretch>
          </a:blipFill>
        </p:spPr>
      </p:sp>
      <p:sp>
        <p:nvSpPr>
          <p:cNvPr name="TextBox 7" id="7"/>
          <p:cNvSpPr txBox="true"/>
          <p:nvPr/>
        </p:nvSpPr>
        <p:spPr>
          <a:xfrm rot="0">
            <a:off x="3479483" y="667689"/>
            <a:ext cx="10023028" cy="4709003"/>
          </a:xfrm>
          <a:prstGeom prst="rect">
            <a:avLst/>
          </a:prstGeom>
        </p:spPr>
        <p:txBody>
          <a:bodyPr anchor="t" rtlCol="false" tIns="0" lIns="0" bIns="0" rIns="0">
            <a:spAutoFit/>
          </a:bodyPr>
          <a:lstStyle/>
          <a:p>
            <a:pPr algn="ctr">
              <a:lnSpc>
                <a:spcPts val="12120"/>
              </a:lnSpc>
            </a:pPr>
            <a:r>
              <a:rPr lang="en-US" sz="12625" spc="-1035">
                <a:solidFill>
                  <a:srgbClr val="3A855D"/>
                </a:solidFill>
                <a:latin typeface="Public Sans"/>
              </a:rPr>
              <a:t>TAXI INDUSTRY ANALYSIS</a:t>
            </a:r>
          </a:p>
        </p:txBody>
      </p:sp>
      <p:sp>
        <p:nvSpPr>
          <p:cNvPr name="TextBox 8" id="8"/>
          <p:cNvSpPr txBox="true"/>
          <p:nvPr/>
        </p:nvSpPr>
        <p:spPr>
          <a:xfrm rot="0">
            <a:off x="4699327" y="6498054"/>
            <a:ext cx="12559973" cy="473124"/>
          </a:xfrm>
          <a:prstGeom prst="rect">
            <a:avLst/>
          </a:prstGeom>
        </p:spPr>
        <p:txBody>
          <a:bodyPr anchor="t" rtlCol="false" tIns="0" lIns="0" bIns="0" rIns="0">
            <a:spAutoFit/>
          </a:bodyPr>
          <a:lstStyle/>
          <a:p>
            <a:pPr algn="ctr" marL="0" indent="0" lvl="0">
              <a:lnSpc>
                <a:spcPts val="3214"/>
              </a:lnSpc>
              <a:spcBef>
                <a:spcPct val="0"/>
              </a:spcBef>
            </a:pPr>
            <a:r>
              <a:rPr lang="en-US" sz="4174" spc="-342">
                <a:solidFill>
                  <a:srgbClr val="3A855D"/>
                </a:solidFill>
                <a:latin typeface="Public Sans"/>
              </a:rPr>
              <a:t>From  2016-18</a:t>
            </a:r>
          </a:p>
        </p:txBody>
      </p:sp>
      <p:sp>
        <p:nvSpPr>
          <p:cNvPr name="Freeform 9" id="9"/>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1F0EC"/>
        </a:solidFill>
      </p:bgPr>
    </p:bg>
    <p:spTree>
      <p:nvGrpSpPr>
        <p:cNvPr id="1" name=""/>
        <p:cNvGrpSpPr/>
        <p:nvPr/>
      </p:nvGrpSpPr>
      <p:grpSpPr>
        <a:xfrm>
          <a:off x="0" y="0"/>
          <a:ext cx="0" cy="0"/>
          <a:chOff x="0" y="0"/>
          <a:chExt cx="0" cy="0"/>
        </a:xfrm>
      </p:grpSpPr>
      <p:sp>
        <p:nvSpPr>
          <p:cNvPr name="TextBox 2" id="2"/>
          <p:cNvSpPr txBox="true"/>
          <p:nvPr/>
        </p:nvSpPr>
        <p:spPr>
          <a:xfrm rot="0">
            <a:off x="3333724" y="1228725"/>
            <a:ext cx="11620553" cy="1123535"/>
          </a:xfrm>
          <a:prstGeom prst="rect">
            <a:avLst/>
          </a:prstGeom>
        </p:spPr>
        <p:txBody>
          <a:bodyPr anchor="t" rtlCol="false" tIns="0" lIns="0" bIns="0" rIns="0">
            <a:spAutoFit/>
          </a:bodyPr>
          <a:lstStyle/>
          <a:p>
            <a:pPr algn="ctr">
              <a:lnSpc>
                <a:spcPts val="8388"/>
              </a:lnSpc>
            </a:pPr>
            <a:r>
              <a:rPr lang="en-US" sz="8738" spc="-716">
                <a:solidFill>
                  <a:srgbClr val="3A855D"/>
                </a:solidFill>
                <a:latin typeface="Public Sans Bold"/>
              </a:rPr>
              <a:t>USE CASES</a:t>
            </a:r>
          </a:p>
        </p:txBody>
      </p:sp>
      <p:sp>
        <p:nvSpPr>
          <p:cNvPr name="TextBox 3" id="3"/>
          <p:cNvSpPr txBox="true"/>
          <p:nvPr/>
        </p:nvSpPr>
        <p:spPr>
          <a:xfrm rot="0">
            <a:off x="813393" y="2673550"/>
            <a:ext cx="16661215" cy="7087358"/>
          </a:xfrm>
          <a:prstGeom prst="rect">
            <a:avLst/>
          </a:prstGeom>
        </p:spPr>
        <p:txBody>
          <a:bodyPr anchor="t" rtlCol="false" tIns="0" lIns="0" bIns="0" rIns="0">
            <a:spAutoFit/>
          </a:bodyPr>
          <a:lstStyle/>
          <a:p>
            <a:pPr marL="744601" indent="-372300" lvl="1">
              <a:lnSpc>
                <a:spcPts val="4655"/>
              </a:lnSpc>
              <a:buAutoNum type="arabicPeriod" startAt="1"/>
            </a:pPr>
            <a:r>
              <a:rPr lang="en-US" sz="3448" spc="206">
                <a:solidFill>
                  <a:srgbClr val="3A855D"/>
                </a:solidFill>
                <a:latin typeface="Public Sans Bold"/>
              </a:rPr>
              <a:t>Customized Pricing Strategy:</a:t>
            </a:r>
            <a:r>
              <a:rPr lang="en-US" sz="3448" spc="206">
                <a:solidFill>
                  <a:srgbClr val="3A855D"/>
                </a:solidFill>
                <a:latin typeface="Public Sans Medium"/>
              </a:rPr>
              <a:t> a customized pricing can be made for every city and costumers of different age groups and income groups.</a:t>
            </a:r>
          </a:p>
          <a:p>
            <a:pPr marL="744601" indent="-372300" lvl="1">
              <a:lnSpc>
                <a:spcPts val="4655"/>
              </a:lnSpc>
              <a:buAutoNum type="arabicPeriod" startAt="1"/>
            </a:pPr>
            <a:r>
              <a:rPr lang="en-US" sz="3448" spc="206">
                <a:solidFill>
                  <a:srgbClr val="3A855D"/>
                </a:solidFill>
                <a:latin typeface="Public Sans Bold"/>
              </a:rPr>
              <a:t>Identifying Target Audience</a:t>
            </a:r>
            <a:r>
              <a:rPr lang="en-US" sz="3448" spc="206">
                <a:solidFill>
                  <a:srgbClr val="3A855D"/>
                </a:solidFill>
                <a:latin typeface="Public Sans Medium"/>
              </a:rPr>
              <a:t>: This report will help to understand target audience and making strategies on how to approach them for business optimization.</a:t>
            </a:r>
          </a:p>
          <a:p>
            <a:pPr marL="744601" indent="-372300" lvl="1">
              <a:lnSpc>
                <a:spcPts val="4655"/>
              </a:lnSpc>
              <a:buAutoNum type="arabicPeriod" startAt="1"/>
            </a:pPr>
            <a:r>
              <a:rPr lang="en-US" sz="3448" spc="206">
                <a:solidFill>
                  <a:srgbClr val="3A855D"/>
                </a:solidFill>
                <a:latin typeface="Public Sans Bold"/>
              </a:rPr>
              <a:t>Starting a new cab company:</a:t>
            </a:r>
            <a:r>
              <a:rPr lang="en-US" sz="3448" spc="206">
                <a:solidFill>
                  <a:srgbClr val="3A855D"/>
                </a:solidFill>
                <a:latin typeface="Public Sans Medium"/>
              </a:rPr>
              <a:t> if someone wants to start a taxi buisness they can refer to the report for market research</a:t>
            </a:r>
          </a:p>
          <a:p>
            <a:pPr marL="744601" indent="-372300" lvl="1">
              <a:lnSpc>
                <a:spcPts val="4655"/>
              </a:lnSpc>
              <a:buAutoNum type="arabicPeriod" startAt="1"/>
            </a:pPr>
            <a:r>
              <a:rPr lang="en-US" sz="3448" spc="206">
                <a:solidFill>
                  <a:srgbClr val="3A855D"/>
                </a:solidFill>
                <a:latin typeface="Public Sans Bold"/>
              </a:rPr>
              <a:t>Presenting to Investors:</a:t>
            </a:r>
            <a:r>
              <a:rPr lang="en-US" sz="3448" spc="206">
                <a:solidFill>
                  <a:srgbClr val="3A855D"/>
                </a:solidFill>
                <a:latin typeface="Public Sans Medium"/>
              </a:rPr>
              <a:t> while taking investments a in depth analysis of buisness should be explained that can be achieved by this.  </a:t>
            </a:r>
          </a:p>
          <a:p>
            <a:pPr>
              <a:lnSpc>
                <a:spcPts val="4655"/>
              </a:lnSpc>
            </a:pPr>
          </a:p>
          <a:p>
            <a:pPr marL="0" indent="0" lvl="0">
              <a:lnSpc>
                <a:spcPts val="4655"/>
              </a:lnSpc>
              <a:spcBef>
                <a:spcPct val="0"/>
              </a:spcBef>
            </a:pPr>
            <a:r>
              <a:rPr lang="en-US" sz="3448" spc="206">
                <a:solidFill>
                  <a:srgbClr val="3A855D"/>
                </a:solidFill>
                <a:latin typeface="Public Sans Medium"/>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830412" y="2730870"/>
            <a:ext cx="10627176" cy="1097207"/>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rPr>
              <a:t>BRIEF OVERVIEW</a:t>
            </a:r>
          </a:p>
        </p:txBody>
      </p:sp>
      <p:sp>
        <p:nvSpPr>
          <p:cNvPr name="TextBox 7" id="7"/>
          <p:cNvSpPr txBox="true"/>
          <p:nvPr/>
        </p:nvSpPr>
        <p:spPr>
          <a:xfrm rot="0">
            <a:off x="3499354" y="4281560"/>
            <a:ext cx="11289292" cy="1676256"/>
          </a:xfrm>
          <a:prstGeom prst="rect">
            <a:avLst/>
          </a:prstGeom>
        </p:spPr>
        <p:txBody>
          <a:bodyPr anchor="t" rtlCol="false" tIns="0" lIns="0" bIns="0" rIns="0">
            <a:spAutoFit/>
          </a:bodyPr>
          <a:lstStyle/>
          <a:p>
            <a:pPr algn="ctr" marL="0" indent="0" lvl="0">
              <a:lnSpc>
                <a:spcPts val="3374"/>
              </a:lnSpc>
              <a:spcBef>
                <a:spcPct val="0"/>
              </a:spcBef>
            </a:pPr>
            <a:r>
              <a:rPr lang="en-US" sz="2499" spc="149">
                <a:solidFill>
                  <a:srgbClr val="F1F0EC"/>
                </a:solidFill>
                <a:latin typeface="Public Sans Medium"/>
              </a:rPr>
              <a:t>The objective of this project is to conduct a comprehensive analysis of the US taxi industry spanning the years 2016 to 2018 using Power BI. The report aims to provide insights into key trends, market dynamics, and performance indicators within this period.</a:t>
            </a:r>
          </a:p>
        </p:txBody>
      </p:sp>
      <p:sp>
        <p:nvSpPr>
          <p:cNvPr name="TextBox 8" id="8"/>
          <p:cNvSpPr txBox="true"/>
          <p:nvPr/>
        </p:nvSpPr>
        <p:spPr>
          <a:xfrm rot="0">
            <a:off x="3499354" y="6405472"/>
            <a:ext cx="11289292" cy="1746034"/>
          </a:xfrm>
          <a:prstGeom prst="rect">
            <a:avLst/>
          </a:prstGeom>
        </p:spPr>
        <p:txBody>
          <a:bodyPr anchor="t" rtlCol="false" tIns="0" lIns="0" bIns="0" rIns="0">
            <a:spAutoFit/>
          </a:bodyPr>
          <a:lstStyle/>
          <a:p>
            <a:pPr algn="ctr">
              <a:lnSpc>
                <a:spcPts val="3499"/>
              </a:lnSpc>
              <a:spcBef>
                <a:spcPct val="0"/>
              </a:spcBef>
            </a:pPr>
            <a:r>
              <a:rPr lang="en-US" sz="2499">
                <a:solidFill>
                  <a:srgbClr val="F1F0EC"/>
                </a:solidFill>
                <a:latin typeface="Public Sans"/>
              </a:rPr>
              <a:t>Through a meticulous analysis of industry data using Power BI, this report aims to provide stakeholders—such as policymakers, industry participants, investors, and researchers—with actionable insights to navigate challenges and capitalize on emerging opportunities within the US taxi sector.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373966" y="2884751"/>
            <a:ext cx="5592840" cy="3492225"/>
            <a:chOff x="0" y="0"/>
            <a:chExt cx="1566424" cy="978091"/>
          </a:xfrm>
        </p:grpSpPr>
        <p:sp>
          <p:nvSpPr>
            <p:cNvPr name="Freeform 4" id="4"/>
            <p:cNvSpPr/>
            <p:nvPr/>
          </p:nvSpPr>
          <p:spPr>
            <a:xfrm flipH="false" flipV="false" rot="0">
              <a:off x="0" y="0"/>
              <a:ext cx="1566424" cy="978091"/>
            </a:xfrm>
            <a:custGeom>
              <a:avLst/>
              <a:gdLst/>
              <a:ahLst/>
              <a:cxnLst/>
              <a:rect r="r" b="b" t="t" l="l"/>
              <a:pathLst>
                <a:path h="978091" w="1566424">
                  <a:moveTo>
                    <a:pt x="20764" y="0"/>
                  </a:moveTo>
                  <a:lnTo>
                    <a:pt x="1545660" y="0"/>
                  </a:lnTo>
                  <a:cubicBezTo>
                    <a:pt x="1557128" y="0"/>
                    <a:pt x="1566424" y="9296"/>
                    <a:pt x="1566424" y="20764"/>
                  </a:cubicBezTo>
                  <a:lnTo>
                    <a:pt x="1566424" y="957327"/>
                  </a:lnTo>
                  <a:cubicBezTo>
                    <a:pt x="1566424" y="962834"/>
                    <a:pt x="1564236" y="968115"/>
                    <a:pt x="1560342" y="972009"/>
                  </a:cubicBezTo>
                  <a:cubicBezTo>
                    <a:pt x="1556448" y="975903"/>
                    <a:pt x="1551167" y="978091"/>
                    <a:pt x="1545660" y="978091"/>
                  </a:cubicBezTo>
                  <a:lnTo>
                    <a:pt x="20764" y="978091"/>
                  </a:lnTo>
                  <a:cubicBezTo>
                    <a:pt x="9296" y="978091"/>
                    <a:pt x="0" y="968794"/>
                    <a:pt x="0" y="957327"/>
                  </a:cubicBezTo>
                  <a:lnTo>
                    <a:pt x="0" y="20764"/>
                  </a:lnTo>
                  <a:cubicBezTo>
                    <a:pt x="0" y="15257"/>
                    <a:pt x="2188" y="9976"/>
                    <a:pt x="6082" y="6082"/>
                  </a:cubicBezTo>
                  <a:cubicBezTo>
                    <a:pt x="9976" y="2188"/>
                    <a:pt x="15257" y="0"/>
                    <a:pt x="20764" y="0"/>
                  </a:cubicBezTo>
                  <a:close/>
                </a:path>
              </a:pathLst>
            </a:custGeom>
            <a:solidFill>
              <a:srgbClr val="3A855D"/>
            </a:solidFill>
          </p:spPr>
        </p:sp>
        <p:sp>
          <p:nvSpPr>
            <p:cNvPr name="TextBox 5" id="5"/>
            <p:cNvSpPr txBox="true"/>
            <p:nvPr/>
          </p:nvSpPr>
          <p:spPr>
            <a:xfrm>
              <a:off x="0" y="85725"/>
              <a:ext cx="1566424" cy="892366"/>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044358" y="2884751"/>
            <a:ext cx="5235165" cy="3492225"/>
            <a:chOff x="0" y="0"/>
            <a:chExt cx="1466247" cy="978091"/>
          </a:xfrm>
        </p:grpSpPr>
        <p:sp>
          <p:nvSpPr>
            <p:cNvPr name="Freeform 7" id="7"/>
            <p:cNvSpPr/>
            <p:nvPr/>
          </p:nvSpPr>
          <p:spPr>
            <a:xfrm flipH="false" flipV="false" rot="0">
              <a:off x="0" y="0"/>
              <a:ext cx="1466247" cy="978091"/>
            </a:xfrm>
            <a:custGeom>
              <a:avLst/>
              <a:gdLst/>
              <a:ahLst/>
              <a:cxnLst/>
              <a:rect r="r" b="b" t="t" l="l"/>
              <a:pathLst>
                <a:path h="978091" w="1466247">
                  <a:moveTo>
                    <a:pt x="22182" y="0"/>
                  </a:moveTo>
                  <a:lnTo>
                    <a:pt x="1444065" y="0"/>
                  </a:lnTo>
                  <a:cubicBezTo>
                    <a:pt x="1449948" y="0"/>
                    <a:pt x="1455590" y="2337"/>
                    <a:pt x="1459750" y="6497"/>
                  </a:cubicBezTo>
                  <a:cubicBezTo>
                    <a:pt x="1463910" y="10657"/>
                    <a:pt x="1466247" y="16299"/>
                    <a:pt x="1466247" y="22182"/>
                  </a:cubicBezTo>
                  <a:lnTo>
                    <a:pt x="1466247" y="955908"/>
                  </a:lnTo>
                  <a:cubicBezTo>
                    <a:pt x="1466247" y="968159"/>
                    <a:pt x="1456316" y="978091"/>
                    <a:pt x="1444065" y="978091"/>
                  </a:cubicBezTo>
                  <a:lnTo>
                    <a:pt x="22182" y="978091"/>
                  </a:lnTo>
                  <a:cubicBezTo>
                    <a:pt x="9931" y="978091"/>
                    <a:pt x="0" y="968159"/>
                    <a:pt x="0" y="955908"/>
                  </a:cubicBezTo>
                  <a:lnTo>
                    <a:pt x="0" y="22182"/>
                  </a:lnTo>
                  <a:cubicBezTo>
                    <a:pt x="0" y="9931"/>
                    <a:pt x="9931" y="0"/>
                    <a:pt x="22182" y="0"/>
                  </a:cubicBezTo>
                  <a:close/>
                </a:path>
              </a:pathLst>
            </a:custGeom>
            <a:solidFill>
              <a:srgbClr val="3A855D"/>
            </a:solidFill>
          </p:spPr>
        </p:sp>
        <p:sp>
          <p:nvSpPr>
            <p:cNvPr name="TextBox 8" id="8"/>
            <p:cNvSpPr txBox="true"/>
            <p:nvPr/>
          </p:nvSpPr>
          <p:spPr>
            <a:xfrm>
              <a:off x="0" y="85725"/>
              <a:ext cx="1466247" cy="892366"/>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373966" y="7182983"/>
            <a:ext cx="5592840" cy="4502452"/>
            <a:chOff x="0" y="0"/>
            <a:chExt cx="1566424" cy="1261032"/>
          </a:xfrm>
        </p:grpSpPr>
        <p:sp>
          <p:nvSpPr>
            <p:cNvPr name="Freeform 10" id="10"/>
            <p:cNvSpPr/>
            <p:nvPr/>
          </p:nvSpPr>
          <p:spPr>
            <a:xfrm flipH="false" flipV="false" rot="0">
              <a:off x="0" y="0"/>
              <a:ext cx="1566424" cy="1261032"/>
            </a:xfrm>
            <a:custGeom>
              <a:avLst/>
              <a:gdLst/>
              <a:ahLst/>
              <a:cxnLst/>
              <a:rect r="r" b="b" t="t" l="l"/>
              <a:pathLst>
                <a:path h="1261032" w="1566424">
                  <a:moveTo>
                    <a:pt x="20764" y="0"/>
                  </a:moveTo>
                  <a:lnTo>
                    <a:pt x="1545660" y="0"/>
                  </a:lnTo>
                  <a:cubicBezTo>
                    <a:pt x="1557128" y="0"/>
                    <a:pt x="1566424" y="9296"/>
                    <a:pt x="1566424" y="20764"/>
                  </a:cubicBezTo>
                  <a:lnTo>
                    <a:pt x="1566424" y="1240268"/>
                  </a:lnTo>
                  <a:cubicBezTo>
                    <a:pt x="1566424" y="1245775"/>
                    <a:pt x="1564236" y="1251056"/>
                    <a:pt x="1560342" y="1254950"/>
                  </a:cubicBezTo>
                  <a:cubicBezTo>
                    <a:pt x="1556448" y="1258844"/>
                    <a:pt x="1551167" y="1261032"/>
                    <a:pt x="1545660" y="1261032"/>
                  </a:cubicBezTo>
                  <a:lnTo>
                    <a:pt x="20764" y="1261032"/>
                  </a:lnTo>
                  <a:cubicBezTo>
                    <a:pt x="15257" y="1261032"/>
                    <a:pt x="9976" y="1258844"/>
                    <a:pt x="6082" y="1254950"/>
                  </a:cubicBezTo>
                  <a:cubicBezTo>
                    <a:pt x="2188" y="1251056"/>
                    <a:pt x="0" y="1245775"/>
                    <a:pt x="0" y="1240268"/>
                  </a:cubicBezTo>
                  <a:lnTo>
                    <a:pt x="0" y="20764"/>
                  </a:lnTo>
                  <a:cubicBezTo>
                    <a:pt x="0" y="15257"/>
                    <a:pt x="2188" y="9976"/>
                    <a:pt x="6082" y="6082"/>
                  </a:cubicBezTo>
                  <a:cubicBezTo>
                    <a:pt x="9976" y="2188"/>
                    <a:pt x="15257" y="0"/>
                    <a:pt x="20764" y="0"/>
                  </a:cubicBezTo>
                  <a:close/>
                </a:path>
              </a:pathLst>
            </a:custGeom>
            <a:solidFill>
              <a:srgbClr val="3A855D"/>
            </a:solidFill>
          </p:spPr>
        </p:sp>
        <p:sp>
          <p:nvSpPr>
            <p:cNvPr name="TextBox 11" id="11"/>
            <p:cNvSpPr txBox="true"/>
            <p:nvPr/>
          </p:nvSpPr>
          <p:spPr>
            <a:xfrm>
              <a:off x="0" y="85725"/>
              <a:ext cx="1566424" cy="117530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0044358" y="7182983"/>
            <a:ext cx="5235165" cy="4568786"/>
            <a:chOff x="0" y="0"/>
            <a:chExt cx="1466247" cy="1279610"/>
          </a:xfrm>
        </p:grpSpPr>
        <p:sp>
          <p:nvSpPr>
            <p:cNvPr name="Freeform 13" id="13"/>
            <p:cNvSpPr/>
            <p:nvPr/>
          </p:nvSpPr>
          <p:spPr>
            <a:xfrm flipH="false" flipV="false" rot="0">
              <a:off x="0" y="0"/>
              <a:ext cx="1466247" cy="1279610"/>
            </a:xfrm>
            <a:custGeom>
              <a:avLst/>
              <a:gdLst/>
              <a:ahLst/>
              <a:cxnLst/>
              <a:rect r="r" b="b" t="t" l="l"/>
              <a:pathLst>
                <a:path h="1279610" w="1466247">
                  <a:moveTo>
                    <a:pt x="22182" y="0"/>
                  </a:moveTo>
                  <a:lnTo>
                    <a:pt x="1444065" y="0"/>
                  </a:lnTo>
                  <a:cubicBezTo>
                    <a:pt x="1449948" y="0"/>
                    <a:pt x="1455590" y="2337"/>
                    <a:pt x="1459750" y="6497"/>
                  </a:cubicBezTo>
                  <a:cubicBezTo>
                    <a:pt x="1463910" y="10657"/>
                    <a:pt x="1466247" y="16299"/>
                    <a:pt x="1466247" y="22182"/>
                  </a:cubicBezTo>
                  <a:lnTo>
                    <a:pt x="1466247" y="1257428"/>
                  </a:lnTo>
                  <a:cubicBezTo>
                    <a:pt x="1466247" y="1269679"/>
                    <a:pt x="1456316" y="1279610"/>
                    <a:pt x="1444065" y="1279610"/>
                  </a:cubicBezTo>
                  <a:lnTo>
                    <a:pt x="22182" y="1279610"/>
                  </a:lnTo>
                  <a:cubicBezTo>
                    <a:pt x="9931" y="1279610"/>
                    <a:pt x="0" y="1269679"/>
                    <a:pt x="0" y="1257428"/>
                  </a:cubicBezTo>
                  <a:lnTo>
                    <a:pt x="0" y="22182"/>
                  </a:lnTo>
                  <a:cubicBezTo>
                    <a:pt x="0" y="9931"/>
                    <a:pt x="9931" y="0"/>
                    <a:pt x="22182" y="0"/>
                  </a:cubicBezTo>
                  <a:close/>
                </a:path>
              </a:pathLst>
            </a:custGeom>
            <a:solidFill>
              <a:srgbClr val="3A855D"/>
            </a:solidFill>
          </p:spPr>
        </p:sp>
        <p:sp>
          <p:nvSpPr>
            <p:cNvPr name="TextBox 14" id="14"/>
            <p:cNvSpPr txBox="true"/>
            <p:nvPr/>
          </p:nvSpPr>
          <p:spPr>
            <a:xfrm>
              <a:off x="0" y="85725"/>
              <a:ext cx="1466247" cy="1193885"/>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4682409" y="863619"/>
            <a:ext cx="8923181" cy="1097207"/>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Bold"/>
              </a:rPr>
              <a:t>KEY OBJECTIVES</a:t>
            </a:r>
          </a:p>
        </p:txBody>
      </p:sp>
      <p:sp>
        <p:nvSpPr>
          <p:cNvPr name="TextBox 16" id="16"/>
          <p:cNvSpPr txBox="true"/>
          <p:nvPr/>
        </p:nvSpPr>
        <p:spPr>
          <a:xfrm rot="0">
            <a:off x="1616124" y="3785873"/>
            <a:ext cx="5108523" cy="1884418"/>
          </a:xfrm>
          <a:prstGeom prst="rect">
            <a:avLst/>
          </a:prstGeom>
        </p:spPr>
        <p:txBody>
          <a:bodyPr anchor="t" rtlCol="false" tIns="0" lIns="0" bIns="0" rIns="0">
            <a:spAutoFit/>
          </a:bodyPr>
          <a:lstStyle/>
          <a:p>
            <a:pPr algn="ctr">
              <a:lnSpc>
                <a:spcPts val="7151"/>
              </a:lnSpc>
            </a:pPr>
            <a:r>
              <a:rPr lang="en-US" sz="7449" spc="-610">
                <a:solidFill>
                  <a:srgbClr val="F1F0EC"/>
                </a:solidFill>
                <a:latin typeface="Public Sans"/>
              </a:rPr>
              <a:t>TREND ANALYSIS</a:t>
            </a:r>
          </a:p>
        </p:txBody>
      </p:sp>
      <p:sp>
        <p:nvSpPr>
          <p:cNvPr name="TextBox 17" id="17"/>
          <p:cNvSpPr txBox="true"/>
          <p:nvPr/>
        </p:nvSpPr>
        <p:spPr>
          <a:xfrm rot="0">
            <a:off x="1373966" y="8015276"/>
            <a:ext cx="5799054" cy="1645776"/>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rPr>
              <a:t>DEMOGRAPHIC ANALYSIS</a:t>
            </a:r>
          </a:p>
        </p:txBody>
      </p:sp>
      <p:sp>
        <p:nvSpPr>
          <p:cNvPr name="TextBox 18" id="18"/>
          <p:cNvSpPr txBox="true"/>
          <p:nvPr/>
        </p:nvSpPr>
        <p:spPr>
          <a:xfrm rot="0">
            <a:off x="10044358" y="3776348"/>
            <a:ext cx="5235165" cy="1766634"/>
          </a:xfrm>
          <a:prstGeom prst="rect">
            <a:avLst/>
          </a:prstGeom>
        </p:spPr>
        <p:txBody>
          <a:bodyPr anchor="t" rtlCol="false" tIns="0" lIns="0" bIns="0" rIns="0">
            <a:spAutoFit/>
          </a:bodyPr>
          <a:lstStyle/>
          <a:p>
            <a:pPr algn="ctr">
              <a:lnSpc>
                <a:spcPts val="6744"/>
              </a:lnSpc>
            </a:pPr>
            <a:r>
              <a:rPr lang="en-US" sz="7025" spc="-576">
                <a:solidFill>
                  <a:srgbClr val="F1F0EC"/>
                </a:solidFill>
                <a:latin typeface="Public Sans"/>
              </a:rPr>
              <a:t>REVENUE ANALYSIS</a:t>
            </a:r>
          </a:p>
        </p:txBody>
      </p:sp>
      <p:sp>
        <p:nvSpPr>
          <p:cNvPr name="TextBox 19" id="19"/>
          <p:cNvSpPr txBox="true"/>
          <p:nvPr/>
        </p:nvSpPr>
        <p:spPr>
          <a:xfrm rot="0">
            <a:off x="10703958" y="7915800"/>
            <a:ext cx="3915965" cy="1863779"/>
          </a:xfrm>
          <a:prstGeom prst="rect">
            <a:avLst/>
          </a:prstGeom>
        </p:spPr>
        <p:txBody>
          <a:bodyPr anchor="t" rtlCol="false" tIns="0" lIns="0" bIns="0" rIns="0">
            <a:spAutoFit/>
          </a:bodyPr>
          <a:lstStyle/>
          <a:p>
            <a:pPr algn="ctr">
              <a:lnSpc>
                <a:spcPts val="7103"/>
              </a:lnSpc>
            </a:pPr>
            <a:r>
              <a:rPr lang="en-US" sz="7399" spc="-606">
                <a:solidFill>
                  <a:srgbClr val="F1F0EC"/>
                </a:solidFill>
                <a:latin typeface="Public Sans"/>
              </a:rPr>
              <a:t> MARKET SHARE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0">
            <a:off x="10878324" y="2535995"/>
            <a:ext cx="5754494" cy="5215010"/>
          </a:xfrm>
          <a:custGeom>
            <a:avLst/>
            <a:gdLst/>
            <a:ahLst/>
            <a:cxnLst/>
            <a:rect r="r" b="b" t="t" l="l"/>
            <a:pathLst>
              <a:path h="5215010" w="5754494">
                <a:moveTo>
                  <a:pt x="0" y="0"/>
                </a:moveTo>
                <a:lnTo>
                  <a:pt x="5754494" y="0"/>
                </a:lnTo>
                <a:lnTo>
                  <a:pt x="5754494" y="5215010"/>
                </a:lnTo>
                <a:lnTo>
                  <a:pt x="0" y="5215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79344" y="2726495"/>
            <a:ext cx="7519837" cy="1097207"/>
          </a:xfrm>
          <a:prstGeom prst="rect">
            <a:avLst/>
          </a:prstGeom>
        </p:spPr>
        <p:txBody>
          <a:bodyPr anchor="t" rtlCol="false" tIns="0" lIns="0" bIns="0" rIns="0">
            <a:spAutoFit/>
          </a:bodyPr>
          <a:lstStyle/>
          <a:p>
            <a:pPr>
              <a:lnSpc>
                <a:spcPts val="8159"/>
              </a:lnSpc>
            </a:pPr>
            <a:r>
              <a:rPr lang="en-US" sz="8499" spc="-696">
                <a:solidFill>
                  <a:srgbClr val="3A855D"/>
                </a:solidFill>
                <a:latin typeface="Public Sans Bold"/>
              </a:rPr>
              <a:t>ABOUT DATA</a:t>
            </a:r>
          </a:p>
        </p:txBody>
      </p:sp>
      <p:sp>
        <p:nvSpPr>
          <p:cNvPr name="TextBox 5" id="5"/>
          <p:cNvSpPr txBox="true"/>
          <p:nvPr/>
        </p:nvSpPr>
        <p:spPr>
          <a:xfrm rot="0">
            <a:off x="307735" y="4472231"/>
            <a:ext cx="10263055" cy="5449689"/>
          </a:xfrm>
          <a:prstGeom prst="rect">
            <a:avLst/>
          </a:prstGeom>
        </p:spPr>
        <p:txBody>
          <a:bodyPr anchor="t" rtlCol="false" tIns="0" lIns="0" bIns="0" rIns="0">
            <a:spAutoFit/>
          </a:bodyPr>
          <a:lstStyle/>
          <a:p>
            <a:pPr>
              <a:lnSpc>
                <a:spcPts val="3937"/>
              </a:lnSpc>
            </a:pPr>
            <a:r>
              <a:rPr lang="en-US" sz="2916" spc="175">
                <a:solidFill>
                  <a:srgbClr val="3A855D"/>
                </a:solidFill>
                <a:latin typeface="Public Sans Medium"/>
              </a:rPr>
              <a:t>The data is taken from </a:t>
            </a:r>
            <a:r>
              <a:rPr lang="en-US" sz="2916" spc="175" u="sng">
                <a:solidFill>
                  <a:srgbClr val="3A855D"/>
                </a:solidFill>
                <a:latin typeface="Public Sans Medium"/>
                <a:hlinkClick r:id="rId5" tooltip="https://www.kaggle.com/datasets/xiyuanwu/taxicab-industry-dataset"/>
              </a:rPr>
              <a:t>kaggle</a:t>
            </a:r>
            <a:r>
              <a:rPr lang="en-US" sz="2916" spc="175">
                <a:solidFill>
                  <a:srgbClr val="3A855D"/>
                </a:solidFill>
                <a:latin typeface="Public Sans Medium"/>
              </a:rPr>
              <a:t> and consists of in depth information about US Taxi industry from 2016-18 . </a:t>
            </a:r>
          </a:p>
          <a:p>
            <a:pPr>
              <a:lnSpc>
                <a:spcPts val="3937"/>
              </a:lnSpc>
            </a:pPr>
            <a:r>
              <a:rPr lang="en-US" sz="2916" spc="175">
                <a:solidFill>
                  <a:srgbClr val="3A855D"/>
                </a:solidFill>
                <a:latin typeface="Public Sans Medium"/>
              </a:rPr>
              <a:t>The data consists of 4 tables, these are:</a:t>
            </a:r>
          </a:p>
          <a:p>
            <a:pPr marL="629709" indent="-314854" lvl="1">
              <a:lnSpc>
                <a:spcPts val="3937"/>
              </a:lnSpc>
              <a:buAutoNum type="arabicPeriod" startAt="1"/>
            </a:pPr>
            <a:r>
              <a:rPr lang="en-US" sz="2916" spc="175">
                <a:solidFill>
                  <a:srgbClr val="3A855D"/>
                </a:solidFill>
                <a:latin typeface="Public Sans Medium"/>
              </a:rPr>
              <a:t>Consumer table: costumer information like age, income, gender etc.</a:t>
            </a:r>
          </a:p>
          <a:p>
            <a:pPr marL="629709" indent="-314854" lvl="1">
              <a:lnSpc>
                <a:spcPts val="3937"/>
              </a:lnSpc>
              <a:buAutoNum type="arabicPeriod" startAt="1"/>
            </a:pPr>
            <a:r>
              <a:rPr lang="en-US" sz="2916" spc="175">
                <a:solidFill>
                  <a:srgbClr val="3A855D"/>
                </a:solidFill>
                <a:latin typeface="Public Sans Medium"/>
              </a:rPr>
              <a:t>Taxi data: ride information such as date of travel, city, price, cost etc.</a:t>
            </a:r>
          </a:p>
          <a:p>
            <a:pPr marL="629709" indent="-314854" lvl="1">
              <a:lnSpc>
                <a:spcPts val="3937"/>
              </a:lnSpc>
              <a:buAutoNum type="arabicPeriod" startAt="1"/>
            </a:pPr>
            <a:r>
              <a:rPr lang="en-US" sz="2916" spc="175">
                <a:solidFill>
                  <a:srgbClr val="3A855D"/>
                </a:solidFill>
                <a:latin typeface="Public Sans Medium"/>
              </a:rPr>
              <a:t>City data: cities, population, users and state.</a:t>
            </a:r>
          </a:p>
          <a:p>
            <a:pPr marL="629709" indent="-314854" lvl="1">
              <a:lnSpc>
                <a:spcPts val="3937"/>
              </a:lnSpc>
              <a:spcBef>
                <a:spcPct val="0"/>
              </a:spcBef>
              <a:buAutoNum type="arabicPeriod" startAt="1"/>
            </a:pPr>
            <a:r>
              <a:rPr lang="en-US" sz="2916" spc="175">
                <a:solidFill>
                  <a:srgbClr val="3A855D"/>
                </a:solidFill>
                <a:latin typeface="Public Sans Medium"/>
              </a:rPr>
              <a:t>Transaction data: consist of information like whether the payment is done by cash or card.</a:t>
            </a:r>
          </a:p>
        </p:txBody>
      </p:sp>
      <p:sp>
        <p:nvSpPr>
          <p:cNvPr name="Freeform 6" id="6"/>
          <p:cNvSpPr/>
          <p:nvPr/>
        </p:nvSpPr>
        <p:spPr>
          <a:xfrm flipH="false" flipV="false" rot="0">
            <a:off x="16002417" y="-828898"/>
            <a:ext cx="1703043" cy="2771224"/>
          </a:xfrm>
          <a:custGeom>
            <a:avLst/>
            <a:gdLst/>
            <a:ahLst/>
            <a:cxnLst/>
            <a:rect r="r" b="b" t="t" l="l"/>
            <a:pathLst>
              <a:path h="2771224" w="1703043">
                <a:moveTo>
                  <a:pt x="0" y="0"/>
                </a:moveTo>
                <a:lnTo>
                  <a:pt x="1703043" y="0"/>
                </a:lnTo>
                <a:lnTo>
                  <a:pt x="1703043" y="2771225"/>
                </a:lnTo>
                <a:lnTo>
                  <a:pt x="0" y="2771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6412948">
            <a:off x="16164754" y="7833997"/>
            <a:ext cx="3383874" cy="2848607"/>
          </a:xfrm>
          <a:custGeom>
            <a:avLst/>
            <a:gdLst/>
            <a:ahLst/>
            <a:cxnLst/>
            <a:rect r="r" b="b" t="t" l="l"/>
            <a:pathLst>
              <a:path h="2848607" w="3383874">
                <a:moveTo>
                  <a:pt x="0" y="0"/>
                </a:moveTo>
                <a:lnTo>
                  <a:pt x="3383874" y="0"/>
                </a:lnTo>
                <a:lnTo>
                  <a:pt x="3383874" y="2848606"/>
                </a:lnTo>
                <a:lnTo>
                  <a:pt x="0" y="2848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946196" y="1351924"/>
            <a:ext cx="14395608" cy="7583153"/>
            <a:chOff x="0" y="0"/>
            <a:chExt cx="3791436" cy="1997209"/>
          </a:xfrm>
        </p:grpSpPr>
        <p:sp>
          <p:nvSpPr>
            <p:cNvPr name="Freeform 4" id="4"/>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5" id="5"/>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3707452" y="3038605"/>
            <a:ext cx="10873096" cy="1097207"/>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rPr>
              <a:t>METHODOLOGY</a:t>
            </a:r>
          </a:p>
        </p:txBody>
      </p:sp>
      <p:sp>
        <p:nvSpPr>
          <p:cNvPr name="TextBox 7" id="7"/>
          <p:cNvSpPr txBox="true"/>
          <p:nvPr/>
        </p:nvSpPr>
        <p:spPr>
          <a:xfrm rot="0">
            <a:off x="3243833" y="4781603"/>
            <a:ext cx="11800333" cy="1587564"/>
          </a:xfrm>
          <a:prstGeom prst="rect">
            <a:avLst/>
          </a:prstGeom>
        </p:spPr>
        <p:txBody>
          <a:bodyPr anchor="t" rtlCol="false" tIns="0" lIns="0" bIns="0" rIns="0">
            <a:spAutoFit/>
          </a:bodyPr>
          <a:lstStyle/>
          <a:p>
            <a:pPr algn="ctr" marL="0" indent="0" lvl="0">
              <a:lnSpc>
                <a:spcPts val="3209"/>
              </a:lnSpc>
              <a:spcBef>
                <a:spcPct val="0"/>
              </a:spcBef>
            </a:pPr>
            <a:r>
              <a:rPr lang="en-US" sz="2377" spc="142">
                <a:solidFill>
                  <a:srgbClr val="F1F0EC"/>
                </a:solidFill>
                <a:latin typeface="Public Sans Medium"/>
              </a:rPr>
              <a:t>The analysis will involve data cleaning, transformation, and visualization using Power BI. Various visualizations such as charts, graphs, maps, and dashboards will be employed to present the findings in an interactive and insightful manner.</a:t>
            </a:r>
          </a:p>
        </p:txBody>
      </p:sp>
      <p:sp>
        <p:nvSpPr>
          <p:cNvPr name="TextBox 8" id="8"/>
          <p:cNvSpPr txBox="true"/>
          <p:nvPr/>
        </p:nvSpPr>
        <p:spPr>
          <a:xfrm rot="0">
            <a:off x="3243833" y="6692489"/>
            <a:ext cx="11800333" cy="1191256"/>
          </a:xfrm>
          <a:prstGeom prst="rect">
            <a:avLst/>
          </a:prstGeom>
        </p:spPr>
        <p:txBody>
          <a:bodyPr anchor="t" rtlCol="false" tIns="0" lIns="0" bIns="0" rIns="0">
            <a:spAutoFit/>
          </a:bodyPr>
          <a:lstStyle/>
          <a:p>
            <a:pPr algn="ctr" marL="0" indent="0" lvl="0">
              <a:lnSpc>
                <a:spcPts val="3209"/>
              </a:lnSpc>
              <a:spcBef>
                <a:spcPct val="0"/>
              </a:spcBef>
            </a:pPr>
            <a:r>
              <a:rPr lang="en-US" sz="2377" spc="142">
                <a:solidFill>
                  <a:srgbClr val="F1F0EC"/>
                </a:solidFill>
                <a:latin typeface="Public Sans Medium"/>
              </a:rPr>
              <a:t>The report is very easy to understand and allows to deep dive into very small and intricate details with multi level dynamic filtering and gives a detailed picture to stakeholders.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2721408" y="1858776"/>
            <a:ext cx="12845184" cy="1097207"/>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Bold"/>
              </a:rPr>
              <a:t>KEY INSIGHTS</a:t>
            </a:r>
          </a:p>
        </p:txBody>
      </p:sp>
      <p:sp>
        <p:nvSpPr>
          <p:cNvPr name="TextBox 4" id="4"/>
          <p:cNvSpPr txBox="true"/>
          <p:nvPr/>
        </p:nvSpPr>
        <p:spPr>
          <a:xfrm rot="0">
            <a:off x="1028700" y="3310071"/>
            <a:ext cx="15818478" cy="6279095"/>
          </a:xfrm>
          <a:prstGeom prst="rect">
            <a:avLst/>
          </a:prstGeom>
        </p:spPr>
        <p:txBody>
          <a:bodyPr anchor="t" rtlCol="false" tIns="0" lIns="0" bIns="0" rIns="0">
            <a:spAutoFit/>
          </a:bodyPr>
          <a:lstStyle/>
          <a:p>
            <a:pPr marL="731613" indent="-365806" lvl="1">
              <a:lnSpc>
                <a:spcPts val="4574"/>
              </a:lnSpc>
              <a:buFont typeface="Arial"/>
              <a:buChar char="•"/>
            </a:pPr>
            <a:r>
              <a:rPr lang="en-US" sz="3388" spc="203">
                <a:solidFill>
                  <a:srgbClr val="000000"/>
                </a:solidFill>
                <a:latin typeface="Public Sans Bold"/>
              </a:rPr>
              <a:t>Yellow cabs cover the most of the  market of about 76.43% while pink cab covers only 23.57%.</a:t>
            </a:r>
          </a:p>
          <a:p>
            <a:pPr marL="731613" indent="-365806" lvl="1">
              <a:lnSpc>
                <a:spcPts val="4574"/>
              </a:lnSpc>
              <a:buFont typeface="Arial"/>
              <a:buChar char="•"/>
            </a:pPr>
            <a:r>
              <a:rPr lang="en-US" sz="3388" spc="203">
                <a:solidFill>
                  <a:srgbClr val="000000"/>
                </a:solidFill>
                <a:latin typeface="Public Sans Bold"/>
              </a:rPr>
              <a:t>No. of taxi bookings, total revenue and profit noticed a increase from 2016-17 but a decrease from 2017-18.</a:t>
            </a:r>
          </a:p>
          <a:p>
            <a:pPr marL="731613" indent="-365806" lvl="1">
              <a:lnSpc>
                <a:spcPts val="4574"/>
              </a:lnSpc>
              <a:buFont typeface="Arial"/>
              <a:buChar char="•"/>
            </a:pPr>
            <a:r>
              <a:rPr lang="en-US" sz="3388" spc="203">
                <a:solidFill>
                  <a:srgbClr val="000000"/>
                </a:solidFill>
                <a:latin typeface="Public Sans Bold"/>
              </a:rPr>
              <a:t>A decrease in no. of bookings in 2018 is eventually causing a higher percentage decrease in revenue and this caused a even higher percentage decrease in profit</a:t>
            </a:r>
          </a:p>
          <a:p>
            <a:pPr marL="731613" indent="-365806" lvl="1">
              <a:lnSpc>
                <a:spcPts val="4574"/>
              </a:lnSpc>
              <a:buFont typeface="Arial"/>
              <a:buChar char="•"/>
            </a:pPr>
            <a:r>
              <a:rPr lang="en-US" sz="3388" spc="203">
                <a:solidFill>
                  <a:srgbClr val="000000"/>
                </a:solidFill>
                <a:latin typeface="Public Sans Bold"/>
              </a:rPr>
              <a:t>No of booking in much higher on weekends that is friday, saturday and sunday than on weekdays.</a:t>
            </a:r>
          </a:p>
          <a:p>
            <a:pPr marL="731613" indent="-365806" lvl="1">
              <a:lnSpc>
                <a:spcPts val="4574"/>
              </a:lnSpc>
              <a:buFont typeface="Arial"/>
              <a:buChar char="•"/>
            </a:pPr>
            <a:r>
              <a:rPr lang="en-US" sz="3388" spc="203">
                <a:solidFill>
                  <a:srgbClr val="000000"/>
                </a:solidFill>
                <a:latin typeface="Public Sans Bold"/>
              </a:rPr>
              <a:t>Highest no of bookings are from New York followed by Chicago and so 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0" y="-331034"/>
            <a:ext cx="5853404" cy="12004159"/>
            <a:chOff x="0" y="0"/>
            <a:chExt cx="1639401" cy="3362084"/>
          </a:xfrm>
        </p:grpSpPr>
        <p:sp>
          <p:nvSpPr>
            <p:cNvPr name="Freeform 4" id="4"/>
            <p:cNvSpPr/>
            <p:nvPr/>
          </p:nvSpPr>
          <p:spPr>
            <a:xfrm flipH="false" flipV="false" rot="0">
              <a:off x="0" y="0"/>
              <a:ext cx="1639401" cy="3362084"/>
            </a:xfrm>
            <a:custGeom>
              <a:avLst/>
              <a:gdLst/>
              <a:ahLst/>
              <a:cxnLst/>
              <a:rect r="r" b="b" t="t" l="l"/>
              <a:pathLst>
                <a:path h="3362084" w="1639401">
                  <a:moveTo>
                    <a:pt x="19840" y="0"/>
                  </a:moveTo>
                  <a:lnTo>
                    <a:pt x="1619562" y="0"/>
                  </a:lnTo>
                  <a:cubicBezTo>
                    <a:pt x="1624824" y="0"/>
                    <a:pt x="1629870" y="2090"/>
                    <a:pt x="1633591" y="5811"/>
                  </a:cubicBezTo>
                  <a:cubicBezTo>
                    <a:pt x="1637311" y="9531"/>
                    <a:pt x="1639401" y="14578"/>
                    <a:pt x="1639401" y="19840"/>
                  </a:cubicBezTo>
                  <a:lnTo>
                    <a:pt x="1639401" y="3342245"/>
                  </a:lnTo>
                  <a:cubicBezTo>
                    <a:pt x="1639401" y="3347507"/>
                    <a:pt x="1637311" y="3352553"/>
                    <a:pt x="1633591" y="3356273"/>
                  </a:cubicBezTo>
                  <a:cubicBezTo>
                    <a:pt x="1629870" y="3359994"/>
                    <a:pt x="1624824" y="3362084"/>
                    <a:pt x="1619562" y="3362084"/>
                  </a:cubicBezTo>
                  <a:lnTo>
                    <a:pt x="19840" y="3362084"/>
                  </a:lnTo>
                  <a:cubicBezTo>
                    <a:pt x="14578" y="3362084"/>
                    <a:pt x="9531" y="3359994"/>
                    <a:pt x="5811" y="3356273"/>
                  </a:cubicBezTo>
                  <a:cubicBezTo>
                    <a:pt x="2090" y="3352553"/>
                    <a:pt x="0" y="3347507"/>
                    <a:pt x="0" y="3342245"/>
                  </a:cubicBezTo>
                  <a:lnTo>
                    <a:pt x="0" y="19840"/>
                  </a:lnTo>
                  <a:cubicBezTo>
                    <a:pt x="0" y="14578"/>
                    <a:pt x="2090" y="9531"/>
                    <a:pt x="5811" y="5811"/>
                  </a:cubicBezTo>
                  <a:cubicBezTo>
                    <a:pt x="9531" y="2090"/>
                    <a:pt x="14578" y="0"/>
                    <a:pt x="19840" y="0"/>
                  </a:cubicBezTo>
                  <a:close/>
                </a:path>
              </a:pathLst>
            </a:custGeom>
            <a:solidFill>
              <a:srgbClr val="3A855D"/>
            </a:solidFill>
          </p:spPr>
        </p:sp>
        <p:sp>
          <p:nvSpPr>
            <p:cNvPr name="TextBox 5" id="5"/>
            <p:cNvSpPr txBox="true"/>
            <p:nvPr/>
          </p:nvSpPr>
          <p:spPr>
            <a:xfrm>
              <a:off x="0" y="85725"/>
              <a:ext cx="1639401" cy="3276359"/>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895314" y="6026560"/>
            <a:ext cx="4411579" cy="4114800"/>
          </a:xfrm>
          <a:custGeom>
            <a:avLst/>
            <a:gdLst/>
            <a:ahLst/>
            <a:cxnLst/>
            <a:rect r="r" b="b" t="t" l="l"/>
            <a:pathLst>
              <a:path h="4114800" w="4411579">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692952" y="1643063"/>
            <a:ext cx="9742581" cy="6934199"/>
          </a:xfrm>
          <a:prstGeom prst="rect">
            <a:avLst/>
          </a:prstGeom>
        </p:spPr>
        <p:txBody>
          <a:bodyPr anchor="t" rtlCol="false" tIns="0" lIns="0" bIns="0" rIns="0">
            <a:spAutoFit/>
          </a:bodyPr>
          <a:lstStyle/>
          <a:p>
            <a:pPr>
              <a:lnSpc>
                <a:spcPts val="4679"/>
              </a:lnSpc>
            </a:pPr>
            <a:r>
              <a:rPr lang="en-US" sz="3466" spc="207">
                <a:solidFill>
                  <a:srgbClr val="3A855D"/>
                </a:solidFill>
                <a:latin typeface="Public Sans Medium"/>
              </a:rPr>
              <a:t>The report consists in depth revenue analysis with intricate details like revenue growth, per month revenue, share of cash and card in transactions, average price per km, average cost per km., etc.</a:t>
            </a:r>
          </a:p>
          <a:p>
            <a:pPr>
              <a:lnSpc>
                <a:spcPts val="4679"/>
              </a:lnSpc>
            </a:pPr>
            <a:r>
              <a:rPr lang="en-US" sz="3466" spc="207">
                <a:solidFill>
                  <a:srgbClr val="3A855D"/>
                </a:solidFill>
                <a:latin typeface="Public Sans Medium"/>
              </a:rPr>
              <a:t>Average revenue by each  city and revenue earned on weekdays and on weekend.</a:t>
            </a:r>
          </a:p>
          <a:p>
            <a:pPr marL="0" indent="0" lvl="0">
              <a:lnSpc>
                <a:spcPts val="4679"/>
              </a:lnSpc>
              <a:spcBef>
                <a:spcPct val="0"/>
              </a:spcBef>
            </a:pPr>
            <a:r>
              <a:rPr lang="en-US" sz="3466" spc="207">
                <a:solidFill>
                  <a:srgbClr val="3A855D"/>
                </a:solidFill>
                <a:latin typeface="Public Sans Medium"/>
              </a:rPr>
              <a:t>  This is a very detailed presentation one can see these details for every year, each city and for each cab company by multi level filtering.</a:t>
            </a:r>
          </a:p>
        </p:txBody>
      </p:sp>
      <p:sp>
        <p:nvSpPr>
          <p:cNvPr name="TextBox 8" id="8"/>
          <p:cNvSpPr txBox="true"/>
          <p:nvPr/>
        </p:nvSpPr>
        <p:spPr>
          <a:xfrm rot="0">
            <a:off x="-839548" y="1143648"/>
            <a:ext cx="7532500" cy="2786950"/>
          </a:xfrm>
          <a:prstGeom prst="rect">
            <a:avLst/>
          </a:prstGeom>
        </p:spPr>
        <p:txBody>
          <a:bodyPr anchor="t" rtlCol="false" tIns="0" lIns="0" bIns="0" rIns="0">
            <a:spAutoFit/>
          </a:bodyPr>
          <a:lstStyle/>
          <a:p>
            <a:pPr algn="ctr">
              <a:lnSpc>
                <a:spcPts val="11234"/>
              </a:lnSpc>
              <a:spcBef>
                <a:spcPct val="0"/>
              </a:spcBef>
            </a:pPr>
            <a:r>
              <a:rPr lang="en-US" sz="8024">
                <a:solidFill>
                  <a:srgbClr val="F1F0EC"/>
                </a:solidFill>
                <a:latin typeface="Public Sans Bold"/>
              </a:rPr>
              <a:t>REVENUE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0EC"/>
        </a:solidFill>
      </p:bgPr>
    </p:bg>
    <p:spTree>
      <p:nvGrpSpPr>
        <p:cNvPr id="1" name=""/>
        <p:cNvGrpSpPr/>
        <p:nvPr/>
      </p:nvGrpSpPr>
      <p:grpSpPr>
        <a:xfrm>
          <a:off x="0" y="0"/>
          <a:ext cx="0" cy="0"/>
          <a:chOff x="0" y="0"/>
          <a:chExt cx="0" cy="0"/>
        </a:xfrm>
      </p:grpSpPr>
      <p:grpSp>
        <p:nvGrpSpPr>
          <p:cNvPr name="Group 2" id="2"/>
          <p:cNvGrpSpPr/>
          <p:nvPr/>
        </p:nvGrpSpPr>
        <p:grpSpPr>
          <a:xfrm rot="0">
            <a:off x="0" y="-331034"/>
            <a:ext cx="5853404" cy="12004159"/>
            <a:chOff x="0" y="0"/>
            <a:chExt cx="1639401" cy="3362084"/>
          </a:xfrm>
        </p:grpSpPr>
        <p:sp>
          <p:nvSpPr>
            <p:cNvPr name="Freeform 3" id="3"/>
            <p:cNvSpPr/>
            <p:nvPr/>
          </p:nvSpPr>
          <p:spPr>
            <a:xfrm flipH="false" flipV="false" rot="0">
              <a:off x="0" y="0"/>
              <a:ext cx="1639401" cy="3362084"/>
            </a:xfrm>
            <a:custGeom>
              <a:avLst/>
              <a:gdLst/>
              <a:ahLst/>
              <a:cxnLst/>
              <a:rect r="r" b="b" t="t" l="l"/>
              <a:pathLst>
                <a:path h="3362084" w="1639401">
                  <a:moveTo>
                    <a:pt x="19840" y="0"/>
                  </a:moveTo>
                  <a:lnTo>
                    <a:pt x="1619562" y="0"/>
                  </a:lnTo>
                  <a:cubicBezTo>
                    <a:pt x="1624824" y="0"/>
                    <a:pt x="1629870" y="2090"/>
                    <a:pt x="1633591" y="5811"/>
                  </a:cubicBezTo>
                  <a:cubicBezTo>
                    <a:pt x="1637311" y="9531"/>
                    <a:pt x="1639401" y="14578"/>
                    <a:pt x="1639401" y="19840"/>
                  </a:cubicBezTo>
                  <a:lnTo>
                    <a:pt x="1639401" y="3342245"/>
                  </a:lnTo>
                  <a:cubicBezTo>
                    <a:pt x="1639401" y="3347507"/>
                    <a:pt x="1637311" y="3352553"/>
                    <a:pt x="1633591" y="3356273"/>
                  </a:cubicBezTo>
                  <a:cubicBezTo>
                    <a:pt x="1629870" y="3359994"/>
                    <a:pt x="1624824" y="3362084"/>
                    <a:pt x="1619562" y="3362084"/>
                  </a:cubicBezTo>
                  <a:lnTo>
                    <a:pt x="19840" y="3362084"/>
                  </a:lnTo>
                  <a:cubicBezTo>
                    <a:pt x="14578" y="3362084"/>
                    <a:pt x="9531" y="3359994"/>
                    <a:pt x="5811" y="3356273"/>
                  </a:cubicBezTo>
                  <a:cubicBezTo>
                    <a:pt x="2090" y="3352553"/>
                    <a:pt x="0" y="3347507"/>
                    <a:pt x="0" y="3342245"/>
                  </a:cubicBezTo>
                  <a:lnTo>
                    <a:pt x="0" y="19840"/>
                  </a:lnTo>
                  <a:cubicBezTo>
                    <a:pt x="0" y="14578"/>
                    <a:pt x="2090" y="9531"/>
                    <a:pt x="5811" y="5811"/>
                  </a:cubicBezTo>
                  <a:cubicBezTo>
                    <a:pt x="9531" y="2090"/>
                    <a:pt x="14578" y="0"/>
                    <a:pt x="19840" y="0"/>
                  </a:cubicBezTo>
                  <a:close/>
                </a:path>
              </a:pathLst>
            </a:custGeom>
            <a:solidFill>
              <a:srgbClr val="3A855D"/>
            </a:solidFill>
          </p:spPr>
        </p:sp>
        <p:sp>
          <p:nvSpPr>
            <p:cNvPr name="TextBox 4" id="4"/>
            <p:cNvSpPr txBox="true"/>
            <p:nvPr/>
          </p:nvSpPr>
          <p:spPr>
            <a:xfrm>
              <a:off x="0" y="85725"/>
              <a:ext cx="1639401" cy="3276359"/>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574165" y="6172200"/>
            <a:ext cx="4705073" cy="4114800"/>
          </a:xfrm>
          <a:custGeom>
            <a:avLst/>
            <a:gdLst/>
            <a:ahLst/>
            <a:cxnLst/>
            <a:rect r="r" b="b" t="t" l="l"/>
            <a:pathLst>
              <a:path h="4114800" w="4705073">
                <a:moveTo>
                  <a:pt x="0" y="0"/>
                </a:moveTo>
                <a:lnTo>
                  <a:pt x="4705073" y="0"/>
                </a:lnTo>
                <a:lnTo>
                  <a:pt x="47050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7640" y="1178085"/>
            <a:ext cx="6688684" cy="2708843"/>
          </a:xfrm>
          <a:prstGeom prst="rect">
            <a:avLst/>
          </a:prstGeom>
        </p:spPr>
        <p:txBody>
          <a:bodyPr anchor="t" rtlCol="false" tIns="0" lIns="0" bIns="0" rIns="0">
            <a:spAutoFit/>
          </a:bodyPr>
          <a:lstStyle/>
          <a:p>
            <a:pPr algn="ctr">
              <a:lnSpc>
                <a:spcPts val="10814"/>
              </a:lnSpc>
              <a:spcBef>
                <a:spcPct val="0"/>
              </a:spcBef>
            </a:pPr>
            <a:r>
              <a:rPr lang="en-US" sz="7724">
                <a:solidFill>
                  <a:srgbClr val="F1F0EC"/>
                </a:solidFill>
                <a:latin typeface="Public Sans Bold"/>
              </a:rPr>
              <a:t>CUSTOMER ANALYSIS</a:t>
            </a:r>
          </a:p>
        </p:txBody>
      </p:sp>
      <p:sp>
        <p:nvSpPr>
          <p:cNvPr name="TextBox 7" id="7"/>
          <p:cNvSpPr txBox="true"/>
          <p:nvPr/>
        </p:nvSpPr>
        <p:spPr>
          <a:xfrm rot="0">
            <a:off x="6780876" y="1282860"/>
            <a:ext cx="9742581" cy="8125972"/>
          </a:xfrm>
          <a:prstGeom prst="rect">
            <a:avLst/>
          </a:prstGeom>
        </p:spPr>
        <p:txBody>
          <a:bodyPr anchor="t" rtlCol="false" tIns="0" lIns="0" bIns="0" rIns="0">
            <a:spAutoFit/>
          </a:bodyPr>
          <a:lstStyle/>
          <a:p>
            <a:pPr>
              <a:lnSpc>
                <a:spcPts val="4590"/>
              </a:lnSpc>
            </a:pPr>
            <a:r>
              <a:rPr lang="en-US" sz="3400" spc="204">
                <a:solidFill>
                  <a:srgbClr val="3A855D"/>
                </a:solidFill>
                <a:latin typeface="Public Sans Medium"/>
              </a:rPr>
              <a:t>The report consists in depth customer information analysis with intricate details like revenue growth. Share in revenue by each customer, pattern in no of customers and their income and age, average distance travelled by by different age groups, market share of male and female, percentage of users in each city, etc.</a:t>
            </a:r>
          </a:p>
          <a:p>
            <a:pPr>
              <a:lnSpc>
                <a:spcPts val="4590"/>
              </a:lnSpc>
            </a:pPr>
            <a:r>
              <a:rPr lang="en-US" sz="3400" spc="204">
                <a:solidFill>
                  <a:srgbClr val="3A855D"/>
                </a:solidFill>
                <a:latin typeface="Public Sans Medium"/>
              </a:rPr>
              <a:t>This information can be noted for each city, every year, and for every company that will allow stakeholders to make some important decisions.</a:t>
            </a:r>
          </a:p>
          <a:p>
            <a:pPr>
              <a:lnSpc>
                <a:spcPts val="4590"/>
              </a:lnSpc>
            </a:pPr>
          </a:p>
          <a:p>
            <a:pPr marL="0" indent="0" lvl="0">
              <a:lnSpc>
                <a:spcPts val="4590"/>
              </a:lnSpc>
              <a:spcBef>
                <a:spcPct val="0"/>
              </a:spcBef>
            </a:pPr>
            <a:r>
              <a:rPr lang="en-US" sz="3400" spc="204">
                <a:solidFill>
                  <a:srgbClr val="3A855D"/>
                </a:solidFill>
                <a:latin typeface="Public Sans Medium"/>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1028700" y="1124623"/>
            <a:ext cx="4605267" cy="3922955"/>
            <a:chOff x="0" y="0"/>
            <a:chExt cx="1289828" cy="1098728"/>
          </a:xfrm>
        </p:grpSpPr>
        <p:sp>
          <p:nvSpPr>
            <p:cNvPr name="Freeform 4" id="4"/>
            <p:cNvSpPr/>
            <p:nvPr/>
          </p:nvSpPr>
          <p:spPr>
            <a:xfrm flipH="false" flipV="false" rot="0">
              <a:off x="0" y="0"/>
              <a:ext cx="1289828" cy="1098728"/>
            </a:xfrm>
            <a:custGeom>
              <a:avLst/>
              <a:gdLst/>
              <a:ahLst/>
              <a:cxnLst/>
              <a:rect r="r" b="b" t="t" l="l"/>
              <a:pathLst>
                <a:path h="1098728" w="1289828">
                  <a:moveTo>
                    <a:pt x="25217" y="0"/>
                  </a:moveTo>
                  <a:lnTo>
                    <a:pt x="1264611" y="0"/>
                  </a:lnTo>
                  <a:cubicBezTo>
                    <a:pt x="1278538" y="0"/>
                    <a:pt x="1289828" y="11290"/>
                    <a:pt x="1289828" y="25217"/>
                  </a:cubicBezTo>
                  <a:lnTo>
                    <a:pt x="1289828" y="1073511"/>
                  </a:lnTo>
                  <a:cubicBezTo>
                    <a:pt x="1289828" y="1080199"/>
                    <a:pt x="1287171" y="1086613"/>
                    <a:pt x="1282442" y="1091342"/>
                  </a:cubicBezTo>
                  <a:cubicBezTo>
                    <a:pt x="1277713" y="1096071"/>
                    <a:pt x="1271299" y="1098728"/>
                    <a:pt x="1264611" y="1098728"/>
                  </a:cubicBezTo>
                  <a:lnTo>
                    <a:pt x="25217" y="1098728"/>
                  </a:lnTo>
                  <a:cubicBezTo>
                    <a:pt x="11290" y="1098728"/>
                    <a:pt x="0" y="1087438"/>
                    <a:pt x="0" y="1073511"/>
                  </a:cubicBezTo>
                  <a:lnTo>
                    <a:pt x="0" y="25217"/>
                  </a:lnTo>
                  <a:cubicBezTo>
                    <a:pt x="0" y="11290"/>
                    <a:pt x="11290" y="0"/>
                    <a:pt x="25217" y="0"/>
                  </a:cubicBezTo>
                  <a:close/>
                </a:path>
              </a:pathLst>
            </a:custGeom>
            <a:solidFill>
              <a:srgbClr val="3A855D"/>
            </a:solidFill>
          </p:spPr>
        </p:sp>
        <p:sp>
          <p:nvSpPr>
            <p:cNvPr name="TextBox 5" id="5"/>
            <p:cNvSpPr txBox="true"/>
            <p:nvPr/>
          </p:nvSpPr>
          <p:spPr>
            <a:xfrm>
              <a:off x="0" y="85725"/>
              <a:ext cx="1289828"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1028700" y="5239423"/>
            <a:ext cx="4605267" cy="4018877"/>
            <a:chOff x="0" y="0"/>
            <a:chExt cx="1289828" cy="1125594"/>
          </a:xfrm>
        </p:grpSpPr>
        <p:sp>
          <p:nvSpPr>
            <p:cNvPr name="Freeform 7" id="7"/>
            <p:cNvSpPr/>
            <p:nvPr/>
          </p:nvSpPr>
          <p:spPr>
            <a:xfrm flipH="false" flipV="false" rot="0">
              <a:off x="0" y="0"/>
              <a:ext cx="1289828" cy="1125594"/>
            </a:xfrm>
            <a:custGeom>
              <a:avLst/>
              <a:gdLst/>
              <a:ahLst/>
              <a:cxnLst/>
              <a:rect r="r" b="b" t="t" l="l"/>
              <a:pathLst>
                <a:path h="1125594" w="1289828">
                  <a:moveTo>
                    <a:pt x="25217" y="0"/>
                  </a:moveTo>
                  <a:lnTo>
                    <a:pt x="1264611" y="0"/>
                  </a:lnTo>
                  <a:cubicBezTo>
                    <a:pt x="1278538" y="0"/>
                    <a:pt x="1289828" y="11290"/>
                    <a:pt x="1289828" y="25217"/>
                  </a:cubicBezTo>
                  <a:lnTo>
                    <a:pt x="1289828" y="1100377"/>
                  </a:lnTo>
                  <a:cubicBezTo>
                    <a:pt x="1289828" y="1107065"/>
                    <a:pt x="1287171" y="1113479"/>
                    <a:pt x="1282442" y="1118208"/>
                  </a:cubicBezTo>
                  <a:cubicBezTo>
                    <a:pt x="1277713" y="1122937"/>
                    <a:pt x="1271299" y="1125594"/>
                    <a:pt x="1264611" y="1125594"/>
                  </a:cubicBezTo>
                  <a:lnTo>
                    <a:pt x="25217" y="1125594"/>
                  </a:lnTo>
                  <a:cubicBezTo>
                    <a:pt x="11290" y="1125594"/>
                    <a:pt x="0" y="1114304"/>
                    <a:pt x="0" y="1100377"/>
                  </a:cubicBezTo>
                  <a:lnTo>
                    <a:pt x="0" y="25217"/>
                  </a:lnTo>
                  <a:cubicBezTo>
                    <a:pt x="0" y="11290"/>
                    <a:pt x="11290" y="0"/>
                    <a:pt x="25217" y="0"/>
                  </a:cubicBezTo>
                  <a:close/>
                </a:path>
              </a:pathLst>
            </a:custGeom>
            <a:solidFill>
              <a:srgbClr val="3A855D"/>
            </a:solidFill>
          </p:spPr>
        </p:sp>
        <p:sp>
          <p:nvSpPr>
            <p:cNvPr name="TextBox 8" id="8"/>
            <p:cNvSpPr txBox="true"/>
            <p:nvPr/>
          </p:nvSpPr>
          <p:spPr>
            <a:xfrm>
              <a:off x="0" y="85725"/>
              <a:ext cx="1289828" cy="1039869"/>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0">
            <a:off x="12761288" y="1124623"/>
            <a:ext cx="4494107" cy="3922955"/>
            <a:chOff x="0" y="0"/>
            <a:chExt cx="1258694" cy="1098728"/>
          </a:xfrm>
        </p:grpSpPr>
        <p:sp>
          <p:nvSpPr>
            <p:cNvPr name="Freeform 10" id="10"/>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12761288" y="5239423"/>
            <a:ext cx="4494107" cy="3922955"/>
            <a:chOff x="0" y="0"/>
            <a:chExt cx="1258694" cy="1098728"/>
          </a:xfrm>
        </p:grpSpPr>
        <p:sp>
          <p:nvSpPr>
            <p:cNvPr name="Freeform 13" id="1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4" id="1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5" id="15"/>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5522807" y="4248098"/>
            <a:ext cx="6828679" cy="2182673"/>
          </a:xfrm>
          <a:prstGeom prst="rect">
            <a:avLst/>
          </a:prstGeom>
        </p:spPr>
        <p:txBody>
          <a:bodyPr anchor="t" rtlCol="false" tIns="0" lIns="0" bIns="0" rIns="0">
            <a:spAutoFit/>
          </a:bodyPr>
          <a:lstStyle/>
          <a:p>
            <a:pPr algn="ctr">
              <a:lnSpc>
                <a:spcPts val="8388"/>
              </a:lnSpc>
            </a:pPr>
            <a:r>
              <a:rPr lang="en-US" sz="8738" spc="-716">
                <a:solidFill>
                  <a:srgbClr val="3A855D"/>
                </a:solidFill>
                <a:latin typeface="Public Sans"/>
              </a:rPr>
              <a:t>SCOPE OF PROJECT </a:t>
            </a:r>
          </a:p>
        </p:txBody>
      </p:sp>
      <p:sp>
        <p:nvSpPr>
          <p:cNvPr name="Freeform 21" id="21"/>
          <p:cNvSpPr/>
          <p:nvPr/>
        </p:nvSpPr>
        <p:spPr>
          <a:xfrm flipH="false" flipV="false" rot="0">
            <a:off x="7924220" y="7438094"/>
            <a:ext cx="2439559" cy="496783"/>
          </a:xfrm>
          <a:custGeom>
            <a:avLst/>
            <a:gdLst/>
            <a:ahLst/>
            <a:cxnLst/>
            <a:rect r="r" b="b" t="t" l="l"/>
            <a:pathLst>
              <a:path h="496783" w="2439559">
                <a:moveTo>
                  <a:pt x="0" y="0"/>
                </a:moveTo>
                <a:lnTo>
                  <a:pt x="2439560" y="0"/>
                </a:lnTo>
                <a:lnTo>
                  <a:pt x="2439560"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1794775" y="2281152"/>
            <a:ext cx="3073118" cy="1506747"/>
          </a:xfrm>
          <a:prstGeom prst="rect">
            <a:avLst/>
          </a:prstGeom>
        </p:spPr>
        <p:txBody>
          <a:bodyPr anchor="t" rtlCol="false" tIns="0" lIns="0" bIns="0" rIns="0">
            <a:spAutoFit/>
          </a:bodyPr>
          <a:lstStyle/>
          <a:p>
            <a:pPr algn="ctr">
              <a:lnSpc>
                <a:spcPts val="5760"/>
              </a:lnSpc>
            </a:pPr>
            <a:r>
              <a:rPr lang="en-US" sz="6000" spc="-492">
                <a:solidFill>
                  <a:srgbClr val="F1F0EC"/>
                </a:solidFill>
                <a:latin typeface="Public Sans"/>
              </a:rPr>
              <a:t>Predictive Modelling</a:t>
            </a:r>
          </a:p>
        </p:txBody>
      </p:sp>
      <p:sp>
        <p:nvSpPr>
          <p:cNvPr name="TextBox 23" id="23"/>
          <p:cNvSpPr txBox="true"/>
          <p:nvPr/>
        </p:nvSpPr>
        <p:spPr>
          <a:xfrm rot="0">
            <a:off x="1558615" y="6444687"/>
            <a:ext cx="3545436" cy="1645776"/>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rPr>
              <a:t>Pricing Strategies</a:t>
            </a:r>
          </a:p>
        </p:txBody>
      </p:sp>
      <p:sp>
        <p:nvSpPr>
          <p:cNvPr name="TextBox 24" id="24"/>
          <p:cNvSpPr txBox="true"/>
          <p:nvPr/>
        </p:nvSpPr>
        <p:spPr>
          <a:xfrm rot="0">
            <a:off x="13233606" y="2120630"/>
            <a:ext cx="3545436" cy="2436278"/>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rPr>
              <a:t>Market Share Analysis</a:t>
            </a:r>
          </a:p>
        </p:txBody>
      </p:sp>
      <p:sp>
        <p:nvSpPr>
          <p:cNvPr name="TextBox 25" id="25"/>
          <p:cNvSpPr txBox="true"/>
          <p:nvPr/>
        </p:nvSpPr>
        <p:spPr>
          <a:xfrm rot="0">
            <a:off x="12556387" y="6184739"/>
            <a:ext cx="4903908" cy="1721929"/>
          </a:xfrm>
          <a:prstGeom prst="rect">
            <a:avLst/>
          </a:prstGeom>
        </p:spPr>
        <p:txBody>
          <a:bodyPr anchor="t" rtlCol="false" tIns="0" lIns="0" bIns="0" rIns="0">
            <a:spAutoFit/>
          </a:bodyPr>
          <a:lstStyle/>
          <a:p>
            <a:pPr algn="ctr">
              <a:lnSpc>
                <a:spcPts val="6535"/>
              </a:lnSpc>
            </a:pPr>
            <a:r>
              <a:rPr lang="en-US" sz="6807" spc="-558">
                <a:solidFill>
                  <a:srgbClr val="F1F0EC"/>
                </a:solidFill>
                <a:latin typeface="Public Sans"/>
              </a:rPr>
              <a:t>Costumer Segmentation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DAGDkZ9YMdg</dc:identifier>
  <dcterms:modified xsi:type="dcterms:W3CDTF">2011-08-01T06:04:30Z</dcterms:modified>
  <cp:revision>1</cp:revision>
  <dc:title>Yellow And Black Modern Business Profile Presentation </dc:title>
</cp:coreProperties>
</file>